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2" pos="576" userDrawn="1">
          <p15:clr>
            <a:srgbClr val="A4A3A4"/>
          </p15:clr>
        </p15:guide>
        <p15:guide id="3" pos="27072" userDrawn="1">
          <p15:clr>
            <a:srgbClr val="A4A3A4"/>
          </p15:clr>
        </p15:guide>
        <p15:guide id="4" orient="horz" pos="576" userDrawn="1">
          <p15:clr>
            <a:srgbClr val="A4A3A4"/>
          </p15:clr>
        </p15:guide>
        <p15:guide id="5" orient="horz" pos="18528" userDrawn="1">
          <p15:clr>
            <a:srgbClr val="A4A3A4"/>
          </p15:clr>
        </p15:guide>
        <p15:guide id="6" orient="horz" pos="2880" userDrawn="1">
          <p15:clr>
            <a:srgbClr val="A4A3A4"/>
          </p15:clr>
        </p15:guide>
        <p15:guide id="7" pos="9264" userDrawn="1">
          <p15:clr>
            <a:srgbClr val="A4A3A4"/>
          </p15:clr>
        </p15:guide>
        <p15:guide id="8" pos="184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3F1F"/>
    <a:srgbClr val="6A7F10"/>
    <a:srgbClr val="363F09"/>
    <a:srgbClr val="9AB917"/>
    <a:srgbClr val="D0EB5F"/>
    <a:srgbClr val="77933C"/>
    <a:srgbClr val="E4FDC2"/>
    <a:srgbClr val="6DB404"/>
    <a:srgbClr val="B9FF53"/>
    <a:srgbClr val="F4FF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varScale="1">
        <p:scale>
          <a:sx n="22" d="100"/>
          <a:sy n="22" d="100"/>
        </p:scale>
        <p:origin x="2268" y="96"/>
      </p:cViewPr>
      <p:guideLst>
        <p:guide pos="576"/>
        <p:guide pos="27072"/>
        <p:guide orient="horz" pos="576"/>
        <p:guide orient="horz" pos="18528"/>
        <p:guide orient="horz" pos="2880"/>
        <p:guide pos="9264"/>
        <p:guide pos="1843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5/24/2016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9D26CB9-01E4-44B8-8084-BCC418CF4A2D}" type="datetimeFigureOut">
              <a:rPr lang="en-US" smtClean="0"/>
              <a:pPr/>
              <a:t>5/24/2016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9D26CB9-01E4-44B8-8084-BCC418CF4A2D}" type="datetimeFigureOut">
              <a:rPr lang="en-US" smtClean="0"/>
              <a:pPr/>
              <a:t>5/24/2016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5/24/2016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a:t>Click to edit Master title style</a:t>
            </a:r>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5/24/2016</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p:cNvSpPr/>
          <p:nvPr/>
        </p:nvSpPr>
        <p:spPr>
          <a:xfrm>
            <a:off x="914398" y="5735537"/>
            <a:ext cx="22407952" cy="9656895"/>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7" name="Rectangle 46"/>
          <p:cNvSpPr/>
          <p:nvPr/>
        </p:nvSpPr>
        <p:spPr>
          <a:xfrm>
            <a:off x="914400" y="17107274"/>
            <a:ext cx="27851892" cy="12441663"/>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6" name="Rectangle 45"/>
          <p:cNvSpPr/>
          <p:nvPr/>
        </p:nvSpPr>
        <p:spPr>
          <a:xfrm>
            <a:off x="29301405" y="15649507"/>
            <a:ext cx="13635630" cy="13899429"/>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3" name="Rectangle 42"/>
          <p:cNvSpPr/>
          <p:nvPr/>
        </p:nvSpPr>
        <p:spPr>
          <a:xfrm>
            <a:off x="24347246" y="5326201"/>
            <a:ext cx="18326140" cy="10231369"/>
          </a:xfrm>
          <a:prstGeom prst="rect">
            <a:avLst/>
          </a:prstGeom>
          <a:solidFill>
            <a:schemeClr val="accent3">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54" name="Rounded Rectangle 53"/>
          <p:cNvSpPr/>
          <p:nvPr/>
        </p:nvSpPr>
        <p:spPr>
          <a:xfrm>
            <a:off x="914400" y="923165"/>
            <a:ext cx="25058957" cy="3138099"/>
          </a:xfrm>
          <a:prstGeom prst="roundRect">
            <a:avLst/>
          </a:prstGeom>
          <a:solidFill>
            <a:srgbClr val="363F09"/>
          </a:solidFill>
          <a:ln/>
        </p:spPr>
        <p:style>
          <a:lnRef idx="3">
            <a:schemeClr val="lt1"/>
          </a:lnRef>
          <a:fillRef idx="1">
            <a:schemeClr val="accent3"/>
          </a:fillRef>
          <a:effectRef idx="1">
            <a:schemeClr val="accent3"/>
          </a:effectRef>
          <a:fontRef idx="minor">
            <a:schemeClr val="lt1"/>
          </a:fontRef>
        </p:style>
        <p:txBody>
          <a:bodyPr rtlCol="0" anchor="ctr"/>
          <a:lstStyle/>
          <a:p>
            <a:endParaRPr lang="en-US" sz="8000" dirty="0">
              <a:solidFill>
                <a:schemeClr val="accent3">
                  <a:lumMod val="20000"/>
                  <a:lumOff val="80000"/>
                </a:schemeClr>
              </a:solidFill>
            </a:endParaRPr>
          </a:p>
        </p:txBody>
      </p:sp>
      <p:grpSp>
        <p:nvGrpSpPr>
          <p:cNvPr id="2" name="Group 1"/>
          <p:cNvGrpSpPr/>
          <p:nvPr/>
        </p:nvGrpSpPr>
        <p:grpSpPr>
          <a:xfrm>
            <a:off x="1502228" y="29596555"/>
            <a:ext cx="41082688" cy="2464595"/>
            <a:chOff x="1502228" y="29596555"/>
            <a:chExt cx="41082688" cy="2464595"/>
          </a:xfrm>
        </p:grpSpPr>
        <p:pic>
          <p:nvPicPr>
            <p:cNvPr id="4" name="Picture 3" descr="psu-mcecs_logo.jpg"/>
            <p:cNvPicPr>
              <a:picLocks noChangeAspect="1"/>
            </p:cNvPicPr>
            <p:nvPr/>
          </p:nvPicPr>
          <p:blipFill>
            <a:blip r:embed="rId2"/>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a:t>Department of Electrical and Computer Engineering</a:t>
              </a:r>
            </a:p>
          </p:txBody>
        </p:sp>
      </p:grpSp>
      <p:pic>
        <p:nvPicPr>
          <p:cNvPr id="27" name="Content Placeholder 26"/>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29452451" y="468676"/>
            <a:ext cx="13519976" cy="4506658"/>
          </a:xfrm>
        </p:spPr>
      </p:pic>
      <p:sp>
        <p:nvSpPr>
          <p:cNvPr id="55" name="TextBox 54"/>
          <p:cNvSpPr txBox="1"/>
          <p:nvPr/>
        </p:nvSpPr>
        <p:spPr>
          <a:xfrm>
            <a:off x="16209134" y="1355566"/>
            <a:ext cx="3506812" cy="2536992"/>
          </a:xfrm>
          <a:prstGeom prst="rect">
            <a:avLst/>
          </a:prstGeom>
          <a:noFill/>
        </p:spPr>
        <p:txBody>
          <a:bodyPr wrap="square" rtlCol="0">
            <a:normAutofit lnSpcReduction="10000"/>
          </a:bodyPr>
          <a:lstStyle/>
          <a:p>
            <a:r>
              <a:rPr lang="en-US" sz="4000" b="1" dirty="0">
                <a:solidFill>
                  <a:schemeClr val="bg1"/>
                </a:solidFill>
              </a:rPr>
              <a:t>Project Team:</a:t>
            </a:r>
          </a:p>
          <a:p>
            <a:r>
              <a:rPr lang="en-US" sz="3200" dirty="0">
                <a:solidFill>
                  <a:schemeClr val="bg1"/>
                </a:solidFill>
              </a:rPr>
              <a:t>Will Harrington</a:t>
            </a:r>
          </a:p>
          <a:p>
            <a:r>
              <a:rPr lang="en-US" sz="3200" dirty="0">
                <a:solidFill>
                  <a:schemeClr val="bg1"/>
                </a:solidFill>
              </a:rPr>
              <a:t>Jake Heath</a:t>
            </a:r>
          </a:p>
          <a:p>
            <a:r>
              <a:rPr lang="en-US" sz="3200" dirty="0">
                <a:solidFill>
                  <a:schemeClr val="bg1"/>
                </a:solidFill>
              </a:rPr>
              <a:t>Michael Mathis</a:t>
            </a:r>
          </a:p>
          <a:p>
            <a:r>
              <a:rPr lang="en-US" sz="3200" dirty="0">
                <a:solidFill>
                  <a:schemeClr val="bg1"/>
                </a:solidFill>
              </a:rPr>
              <a:t>Shan Quinney</a:t>
            </a:r>
          </a:p>
          <a:p>
            <a:endParaRPr lang="en-US" sz="3200" dirty="0">
              <a:solidFill>
                <a:schemeClr val="bg1"/>
              </a:solidFill>
            </a:endParaRPr>
          </a:p>
        </p:txBody>
      </p:sp>
      <p:grpSp>
        <p:nvGrpSpPr>
          <p:cNvPr id="17" name="Group 16"/>
          <p:cNvGrpSpPr/>
          <p:nvPr/>
        </p:nvGrpSpPr>
        <p:grpSpPr>
          <a:xfrm>
            <a:off x="29946600" y="16185951"/>
            <a:ext cx="12728272" cy="4133680"/>
            <a:chOff x="29738019" y="6690992"/>
            <a:chExt cx="13221731" cy="4158814"/>
          </a:xfrm>
        </p:grpSpPr>
        <p:sp>
          <p:nvSpPr>
            <p:cNvPr id="58" name="TextBox 57"/>
            <p:cNvSpPr txBox="1"/>
            <p:nvPr/>
          </p:nvSpPr>
          <p:spPr>
            <a:xfrm>
              <a:off x="36443621" y="6690992"/>
              <a:ext cx="6516129" cy="4158814"/>
            </a:xfrm>
            <a:prstGeom prst="rect">
              <a:avLst/>
            </a:prstGeom>
            <a:ln w="63500">
              <a:solidFill>
                <a:schemeClr val="tx1"/>
              </a:solidFill>
            </a:ln>
          </p:spPr>
          <p:txBody>
            <a:bodyPr wrap="none" rtlCol="0" anchor="ctr">
              <a:normAutofit/>
            </a:bodyPr>
            <a:lstStyle/>
            <a:p>
              <a:pPr algn="ctr"/>
              <a:r>
                <a:rPr lang="en-US" sz="4400" dirty="0"/>
                <a:t>Picture of us doing </a:t>
              </a:r>
            </a:p>
            <a:p>
              <a:pPr algn="ctr"/>
              <a:r>
                <a:rPr lang="en-US" sz="4400" dirty="0"/>
                <a:t>the 10km test</a:t>
              </a:r>
            </a:p>
          </p:txBody>
        </p:sp>
        <p:sp>
          <p:nvSpPr>
            <p:cNvPr id="65" name="TextBox 64"/>
            <p:cNvSpPr txBox="1"/>
            <p:nvPr/>
          </p:nvSpPr>
          <p:spPr>
            <a:xfrm>
              <a:off x="29738019" y="6690992"/>
              <a:ext cx="6438320" cy="4158814"/>
            </a:xfrm>
            <a:prstGeom prst="rect">
              <a:avLst/>
            </a:prstGeom>
            <a:ln w="63500">
              <a:solidFill>
                <a:schemeClr val="tx1"/>
              </a:solidFill>
            </a:ln>
          </p:spPr>
          <p:txBody>
            <a:bodyPr wrap="none" rtlCol="0" anchor="ctr">
              <a:normAutofit/>
            </a:bodyPr>
            <a:lstStyle/>
            <a:p>
              <a:pPr algn="ctr"/>
              <a:r>
                <a:rPr lang="en-US" sz="4400" dirty="0"/>
                <a:t>Spectrum analyzer </a:t>
              </a:r>
            </a:p>
            <a:p>
              <a:pPr algn="ctr"/>
              <a:r>
                <a:rPr lang="en-US" sz="4400" dirty="0"/>
                <a:t>screenshot</a:t>
              </a:r>
            </a:p>
          </p:txBody>
        </p:sp>
      </p:grpSp>
      <p:sp>
        <p:nvSpPr>
          <p:cNvPr id="28" name="Content Placeholder 28"/>
          <p:cNvSpPr txBox="1">
            <a:spLocks/>
          </p:cNvSpPr>
          <p:nvPr/>
        </p:nvSpPr>
        <p:spPr>
          <a:xfrm>
            <a:off x="19469484" y="1228333"/>
            <a:ext cx="7368379" cy="2527760"/>
          </a:xfrm>
          <a:prstGeom prst="rect">
            <a:avLst/>
          </a:prstGeom>
          <a:noFill/>
          <a:ln>
            <a:noFill/>
          </a:ln>
        </p:spPr>
        <p:txBody>
          <a:bodyPr vert="horz" lIns="438822" tIns="219410" rIns="438822" bIns="219410" rtlCol="0">
            <a:noAutofit/>
          </a:bodyPr>
          <a:lstStyle>
            <a:lvl1pPr marL="1645579" indent="-1645579"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8700" kern="1200">
                <a:solidFill>
                  <a:schemeClr val="tx1"/>
                </a:solidFill>
                <a:latin typeface="+mn-lt"/>
                <a:ea typeface="+mn-ea"/>
                <a:cs typeface="+mn-cs"/>
              </a:defRPr>
            </a:lvl9pPr>
          </a:lstStyle>
          <a:p>
            <a:pPr marL="0" indent="0">
              <a:lnSpc>
                <a:spcPct val="120000"/>
              </a:lnSpc>
              <a:spcBef>
                <a:spcPts val="0"/>
              </a:spcBef>
              <a:buNone/>
            </a:pPr>
            <a:r>
              <a:rPr lang="en-US" sz="3200" b="1" dirty="0">
                <a:solidFill>
                  <a:schemeClr val="bg1"/>
                </a:solidFill>
              </a:rPr>
              <a:t>Special Thanks to:</a:t>
            </a:r>
          </a:p>
          <a:p>
            <a:pPr marL="0" indent="0">
              <a:lnSpc>
                <a:spcPct val="120000"/>
              </a:lnSpc>
              <a:spcBef>
                <a:spcPts val="0"/>
              </a:spcBef>
              <a:buNone/>
            </a:pPr>
            <a:r>
              <a:rPr lang="en-US" sz="2800" dirty="0">
                <a:solidFill>
                  <a:schemeClr val="bg1"/>
                </a:solidFill>
              </a:rPr>
              <a:t>Andrew Greenberg      Theo Hill</a:t>
            </a:r>
          </a:p>
          <a:p>
            <a:pPr marL="0" indent="0">
              <a:lnSpc>
                <a:spcPct val="120000"/>
              </a:lnSpc>
              <a:spcBef>
                <a:spcPts val="0"/>
              </a:spcBef>
              <a:buNone/>
            </a:pPr>
            <a:r>
              <a:rPr lang="en-US" sz="2800" dirty="0">
                <a:solidFill>
                  <a:schemeClr val="bg1"/>
                </a:solidFill>
              </a:rPr>
              <a:t>Glenn                             Dr. Teuscher</a:t>
            </a:r>
          </a:p>
          <a:p>
            <a:pPr marL="0" indent="0">
              <a:lnSpc>
                <a:spcPct val="120000"/>
              </a:lnSpc>
              <a:spcBef>
                <a:spcPts val="0"/>
              </a:spcBef>
              <a:buNone/>
            </a:pPr>
            <a:r>
              <a:rPr lang="en-US" sz="2800" dirty="0">
                <a:solidFill>
                  <a:schemeClr val="bg1"/>
                </a:solidFill>
              </a:rPr>
              <a:t>PSAS                               The LID</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31219" y="6253983"/>
            <a:ext cx="3278696" cy="5900844"/>
          </a:xfrm>
          <a:prstGeom prst="rect">
            <a:avLst/>
          </a:prstGeom>
          <a:ln>
            <a:noFill/>
          </a:ln>
          <a:effectLst>
            <a:outerShdw blurRad="292100" dist="139700" dir="2700000" algn="tl" rotWithShape="0">
              <a:srgbClr val="333333">
                <a:alpha val="65000"/>
              </a:srgbClr>
            </a:outerShdw>
          </a:effectLst>
        </p:spPr>
      </p:pic>
      <p:grpSp>
        <p:nvGrpSpPr>
          <p:cNvPr id="14" name="Group 13"/>
          <p:cNvGrpSpPr/>
          <p:nvPr/>
        </p:nvGrpSpPr>
        <p:grpSpPr>
          <a:xfrm>
            <a:off x="24663070" y="6171785"/>
            <a:ext cx="14917388" cy="8308667"/>
            <a:chOff x="15285180" y="12147506"/>
            <a:chExt cx="13417735" cy="7665605"/>
          </a:xfrm>
        </p:grpSpPr>
        <p:pic>
          <p:nvPicPr>
            <p:cNvPr id="44" name="Picture 4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85180" y="12153950"/>
              <a:ext cx="6508346" cy="6578777"/>
            </a:xfrm>
            <a:prstGeom prst="rect">
              <a:avLst/>
            </a:prstGeom>
            <a:ln>
              <a:noFill/>
            </a:ln>
            <a:effectLst>
              <a:outerShdw blurRad="292100" dist="139700" dir="2700000" algn="tl" rotWithShape="0">
                <a:srgbClr val="333333">
                  <a:alpha val="65000"/>
                </a:srgbClr>
              </a:outerShdw>
            </a:effectLst>
          </p:spPr>
        </p:pic>
        <p:pic>
          <p:nvPicPr>
            <p:cNvPr id="45" name="Picture 4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200897" y="12147506"/>
              <a:ext cx="6502018" cy="6568240"/>
            </a:xfrm>
            <a:prstGeom prst="rect">
              <a:avLst/>
            </a:prstGeom>
            <a:ln>
              <a:noFill/>
            </a:ln>
            <a:effectLst>
              <a:outerShdw blurRad="292100" dist="139700" dir="2700000" algn="tl" rotWithShape="0">
                <a:srgbClr val="333333">
                  <a:alpha val="65000"/>
                </a:srgbClr>
              </a:outerShdw>
            </a:effectLst>
          </p:spPr>
        </p:pic>
        <p:sp>
          <p:nvSpPr>
            <p:cNvPr id="40" name="TextBox 39"/>
            <p:cNvSpPr txBox="1"/>
            <p:nvPr/>
          </p:nvSpPr>
          <p:spPr>
            <a:xfrm>
              <a:off x="15846279" y="18983256"/>
              <a:ext cx="12288265" cy="82985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defPPr>
                <a:defRPr lang="en-US"/>
              </a:defPPr>
              <a:lvl1pPr>
                <a:spcBef>
                  <a:spcPts val="1500"/>
                </a:spcBef>
                <a:defRPr sz="36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US" dirty="0"/>
                <a:t>Board layouts of the LGR (left) and the SysCon (right)</a:t>
              </a:r>
            </a:p>
          </p:txBody>
        </p:sp>
      </p:grpSp>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29876550" y="21885600"/>
            <a:ext cx="6313934" cy="6129135"/>
          </a:xfrm>
          <a:prstGeom prst="rect">
            <a:avLst/>
          </a:prstGeom>
          <a:ln>
            <a:noFill/>
          </a:ln>
          <a:effectLst>
            <a:outerShdw blurRad="292100" dist="139700" dir="2700000" algn="tl" rotWithShape="0">
              <a:srgbClr val="333333">
                <a:alpha val="65000"/>
              </a:srgbClr>
            </a:outerShdw>
          </a:effectLst>
        </p:spPr>
      </p:pic>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438256" y="21804844"/>
            <a:ext cx="6235130" cy="6295851"/>
          </a:xfrm>
          <a:prstGeom prst="rect">
            <a:avLst/>
          </a:prstGeom>
          <a:ln>
            <a:noFill/>
          </a:ln>
          <a:effectLst>
            <a:outerShdw blurRad="292100" dist="139700" dir="2700000" algn="tl" rotWithShape="0">
              <a:srgbClr val="333333">
                <a:alpha val="65000"/>
              </a:srgbClr>
            </a:outerShdw>
          </a:effectLst>
        </p:spPr>
      </p:pic>
      <p:sp>
        <p:nvSpPr>
          <p:cNvPr id="49" name="TextBox 48"/>
          <p:cNvSpPr txBox="1"/>
          <p:nvPr/>
        </p:nvSpPr>
        <p:spPr>
          <a:xfrm>
            <a:off x="31547893" y="28662455"/>
            <a:ext cx="9329091" cy="461665"/>
          </a:xfrm>
          <a:prstGeom prst="rect">
            <a:avLst/>
          </a:prstGeom>
          <a:noFill/>
        </p:spPr>
        <p:txBody>
          <a:bodyPr wrap="square" rtlCol="0">
            <a:spAutoFit/>
          </a:bodyPr>
          <a:lstStyle/>
          <a:p>
            <a:pPr algn="ctr"/>
            <a:r>
              <a:rPr lang="en-US" sz="2400" dirty="0"/>
              <a:t>Pictures of the finished boards LGR (left) and SysCon (right)</a:t>
            </a:r>
          </a:p>
        </p:txBody>
      </p:sp>
      <p:sp>
        <p:nvSpPr>
          <p:cNvPr id="19" name="Rounded Rectangle 18"/>
          <p:cNvSpPr/>
          <p:nvPr/>
        </p:nvSpPr>
        <p:spPr>
          <a:xfrm>
            <a:off x="914398" y="4572000"/>
            <a:ext cx="22407952" cy="13716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Introduction</a:t>
            </a:r>
            <a:endParaRPr lang="en-US" sz="8000" dirty="0"/>
          </a:p>
        </p:txBody>
      </p:sp>
      <p:sp>
        <p:nvSpPr>
          <p:cNvPr id="56" name="Rounded Rectangle 55"/>
          <p:cNvSpPr/>
          <p:nvPr/>
        </p:nvSpPr>
        <p:spPr>
          <a:xfrm>
            <a:off x="914398" y="15735674"/>
            <a:ext cx="27889200" cy="13716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Design</a:t>
            </a:r>
            <a:endParaRPr lang="en-US" sz="8000" dirty="0"/>
          </a:p>
        </p:txBody>
      </p:sp>
      <p:sp>
        <p:nvSpPr>
          <p:cNvPr id="57" name="Rounded Rectangle 56"/>
          <p:cNvSpPr/>
          <p:nvPr/>
        </p:nvSpPr>
        <p:spPr>
          <a:xfrm>
            <a:off x="24293822" y="4418447"/>
            <a:ext cx="18434159" cy="13716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Development</a:t>
            </a:r>
            <a:endParaRPr lang="en-US" sz="8000" dirty="0"/>
          </a:p>
        </p:txBody>
      </p:sp>
      <p:sp>
        <p:nvSpPr>
          <p:cNvPr id="59" name="Rounded Rectangle 58"/>
          <p:cNvSpPr/>
          <p:nvPr/>
        </p:nvSpPr>
        <p:spPr>
          <a:xfrm>
            <a:off x="29204993" y="14186086"/>
            <a:ext cx="13716000" cy="1371600"/>
          </a:xfrm>
          <a:prstGeom prst="roundRect">
            <a:avLst/>
          </a:prstGeom>
          <a:solidFill>
            <a:srgbClr val="6A7F10"/>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6600" dirty="0"/>
              <a:t>Current Results</a:t>
            </a:r>
            <a:endParaRPr lang="en-US" sz="8000" dirty="0"/>
          </a:p>
        </p:txBody>
      </p:sp>
      <p:sp>
        <p:nvSpPr>
          <p:cNvPr id="6" name="TextBox 5"/>
          <p:cNvSpPr txBox="1"/>
          <p:nvPr/>
        </p:nvSpPr>
        <p:spPr>
          <a:xfrm>
            <a:off x="1790920" y="1091830"/>
            <a:ext cx="15013890" cy="2800767"/>
          </a:xfrm>
          <a:prstGeom prst="rect">
            <a:avLst/>
          </a:prstGeom>
          <a:noFill/>
        </p:spPr>
        <p:txBody>
          <a:bodyPr wrap="square" rtlCol="0">
            <a:spAutoFit/>
          </a:bodyPr>
          <a:lstStyle/>
          <a:p>
            <a:r>
              <a:rPr lang="en-US" sz="8800" dirty="0">
                <a:solidFill>
                  <a:schemeClr val="bg1"/>
                </a:solidFill>
              </a:rPr>
              <a:t>CubeSat Command Control </a:t>
            </a:r>
          </a:p>
          <a:p>
            <a:r>
              <a:rPr lang="en-US" sz="8800" dirty="0">
                <a:solidFill>
                  <a:schemeClr val="bg1"/>
                </a:solidFill>
              </a:rPr>
              <a:t>and Communications System</a:t>
            </a:r>
          </a:p>
        </p:txBody>
      </p:sp>
      <p:sp>
        <p:nvSpPr>
          <p:cNvPr id="11" name="TextBox 10"/>
          <p:cNvSpPr txBox="1"/>
          <p:nvPr/>
        </p:nvSpPr>
        <p:spPr>
          <a:xfrm>
            <a:off x="14706600" y="6355278"/>
            <a:ext cx="8140439" cy="8328504"/>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r>
              <a:rPr lang="en-US" sz="3600" dirty="0"/>
              <a:t>The Portland State Aerospace Society (PSAS) is the lead on the Oregon Small Satellite Project's "</a:t>
            </a:r>
            <a:r>
              <a:rPr lang="en-US" sz="3600" dirty="0" err="1"/>
              <a:t>OreSat</a:t>
            </a:r>
            <a:r>
              <a:rPr lang="en-US" sz="3600" dirty="0"/>
              <a:t>" </a:t>
            </a:r>
            <a:r>
              <a:rPr lang="en-US" sz="3600" dirty="0" err="1"/>
              <a:t>nanosatellite</a:t>
            </a:r>
            <a:r>
              <a:rPr lang="en-US" sz="3600" dirty="0"/>
              <a:t>. </a:t>
            </a:r>
            <a:r>
              <a:rPr lang="en-US" sz="3600" dirty="0" err="1"/>
              <a:t>OreSat</a:t>
            </a:r>
            <a:r>
              <a:rPr lang="en-US" sz="3600" dirty="0"/>
              <a:t> is a </a:t>
            </a:r>
            <a:r>
              <a:rPr lang="en-US" sz="3600" dirty="0" err="1"/>
              <a:t>CubeSat</a:t>
            </a:r>
            <a:r>
              <a:rPr lang="en-US" sz="3600" dirty="0"/>
              <a:t> form-factor </a:t>
            </a:r>
            <a:r>
              <a:rPr lang="en-US" sz="3600" dirty="0" err="1"/>
              <a:t>nanosatellite</a:t>
            </a:r>
            <a:r>
              <a:rPr lang="en-US" sz="3600" dirty="0"/>
              <a:t> designed for a low-earth orbit of 400 km.</a:t>
            </a:r>
          </a:p>
          <a:p>
            <a:pPr>
              <a:spcBef>
                <a:spcPts val="1500"/>
              </a:spcBef>
            </a:pPr>
            <a:r>
              <a:rPr lang="en-US" sz="3600" dirty="0" err="1"/>
              <a:t>OreSat</a:t>
            </a:r>
            <a:r>
              <a:rPr lang="en-US" sz="3600" dirty="0"/>
              <a:t> requires a robust, long-range command, control, and communication (C3) system to control the satellite. The system must reliably communicate to the ground over 1,400 km (at acquisition of signal) at low data rates (9600 bps) while monitoring and controlling the power system of the satellite</a:t>
            </a:r>
          </a:p>
          <a:p>
            <a:pPr>
              <a:spcBef>
                <a:spcPts val="1500"/>
              </a:spcBef>
            </a:pPr>
            <a:br>
              <a:rPr lang="en-US" sz="3600" dirty="0"/>
            </a:br>
            <a:endParaRPr lang="en-US" sz="3600" dirty="0"/>
          </a:p>
        </p:txBody>
      </p:sp>
      <p:pic>
        <p:nvPicPr>
          <p:cNvPr id="20" name="Picture 19"/>
          <p:cNvPicPr>
            <a:picLocks noChangeAspect="1"/>
          </p:cNvPicPr>
          <p:nvPr/>
        </p:nvPicPr>
        <p:blipFill rotWithShape="1">
          <a:blip r:embed="rId9">
            <a:extLst>
              <a:ext uri="{28A0092B-C50C-407E-A947-70E740481C1C}">
                <a14:useLocalDpi xmlns:a14="http://schemas.microsoft.com/office/drawing/2010/main" val="0"/>
              </a:ext>
            </a:extLst>
          </a:blip>
          <a:srcRect r="15129"/>
          <a:stretch/>
        </p:blipFill>
        <p:spPr>
          <a:xfrm>
            <a:off x="1343762" y="6253983"/>
            <a:ext cx="13062527" cy="8586278"/>
          </a:xfrm>
          <a:prstGeom prst="rect">
            <a:avLst/>
          </a:prstGeom>
          <a:ln>
            <a:noFill/>
          </a:ln>
          <a:effectLst>
            <a:outerShdw blurRad="292100" dist="139700" dir="2700000" algn="tl" rotWithShape="0">
              <a:srgbClr val="333333">
                <a:alpha val="65000"/>
              </a:srgbClr>
            </a:outerShdw>
          </a:effectLst>
        </p:spPr>
      </p:pic>
      <p:sp>
        <p:nvSpPr>
          <p:cNvPr id="61" name="TextBox 60"/>
          <p:cNvSpPr txBox="1"/>
          <p:nvPr/>
        </p:nvSpPr>
        <p:spPr>
          <a:xfrm>
            <a:off x="38727970" y="6101705"/>
            <a:ext cx="3483515" cy="726966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endParaRPr lang="en-US" sz="3600" dirty="0"/>
          </a:p>
        </p:txBody>
      </p:sp>
      <p:pic>
        <p:nvPicPr>
          <p:cNvPr id="48" name="Picture 4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19200" y="17618011"/>
            <a:ext cx="12943846" cy="10002062"/>
          </a:xfrm>
          <a:prstGeom prst="rect">
            <a:avLst/>
          </a:prstGeom>
          <a:ln>
            <a:noFill/>
          </a:ln>
          <a:effectLst>
            <a:outerShdw blurRad="292100" dist="139700" dir="2700000" algn="tl" rotWithShape="0">
              <a:srgbClr val="333333">
                <a:alpha val="65000"/>
              </a:srgbClr>
            </a:outerShdw>
          </a:effectLst>
        </p:spPr>
      </p:pic>
      <p:pic>
        <p:nvPicPr>
          <p:cNvPr id="53" name="Picture 5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868400" y="17618011"/>
            <a:ext cx="14508713" cy="9796973"/>
          </a:xfrm>
          <a:prstGeom prst="rect">
            <a:avLst/>
          </a:prstGeom>
          <a:ln>
            <a:noFill/>
          </a:ln>
          <a:effectLst>
            <a:outerShdw blurRad="292100" dist="139700" dir="2700000" algn="tl" rotWithShape="0">
              <a:srgbClr val="333333">
                <a:alpha val="65000"/>
              </a:srgbClr>
            </a:outerShdw>
          </a:effectLst>
        </p:spPr>
      </p:pic>
      <p:sp>
        <p:nvSpPr>
          <p:cNvPr id="64" name="TextBox 63"/>
          <p:cNvSpPr txBox="1"/>
          <p:nvPr/>
        </p:nvSpPr>
        <p:spPr>
          <a:xfrm>
            <a:off x="2286000" y="27903422"/>
            <a:ext cx="10972800" cy="123419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Our capstone project is two modules among many included in the </a:t>
            </a:r>
            <a:r>
              <a:rPr lang="en-US" sz="3600" dirty="0" err="1"/>
              <a:t>OreSat</a:t>
            </a:r>
            <a:r>
              <a:rPr lang="en-US" sz="3600" dirty="0"/>
              <a:t> satellite. The system controller speaks UART and I</a:t>
            </a:r>
            <a:r>
              <a:rPr lang="en-US" sz="3600" baseline="30000" dirty="0"/>
              <a:t>2</a:t>
            </a:r>
            <a:r>
              <a:rPr lang="en-US" sz="3600" dirty="0"/>
              <a:t>C to monitor the other systems</a:t>
            </a:r>
          </a:p>
        </p:txBody>
      </p:sp>
      <p:sp>
        <p:nvSpPr>
          <p:cNvPr id="66" name="TextBox 65"/>
          <p:cNvSpPr txBox="1"/>
          <p:nvPr/>
        </p:nvSpPr>
        <p:spPr>
          <a:xfrm>
            <a:off x="16209134" y="27903422"/>
            <a:ext cx="10961609" cy="128117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spcBef>
                <a:spcPts val="1500"/>
              </a:spcBef>
            </a:pPr>
            <a:endParaRPr lang="en-US" sz="3600" dirty="0"/>
          </a:p>
        </p:txBody>
      </p:sp>
      <p:sp>
        <p:nvSpPr>
          <p:cNvPr id="67" name="Rectangle 66"/>
          <p:cNvSpPr/>
          <p:nvPr/>
        </p:nvSpPr>
        <p:spPr>
          <a:xfrm>
            <a:off x="18821399" y="19306019"/>
            <a:ext cx="8016464" cy="8102869"/>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p:cNvCxnSpPr/>
          <p:nvPr/>
        </p:nvCxnSpPr>
        <p:spPr>
          <a:xfrm flipV="1">
            <a:off x="5943600" y="19306019"/>
            <a:ext cx="12877798" cy="935210"/>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5943600" y="23850600"/>
            <a:ext cx="12877798" cy="3558288"/>
          </a:xfrm>
          <a:prstGeom prst="line">
            <a:avLst/>
          </a:prstGeom>
          <a:ln w="76200">
            <a:solidFill>
              <a:srgbClr val="A33F1F"/>
            </a:solidFill>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30178500" y="28458002"/>
            <a:ext cx="11807700" cy="720842"/>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for the LGR (left) and the </a:t>
            </a:r>
            <a:r>
              <a:rPr lang="en-US" sz="3600" dirty="0" err="1"/>
              <a:t>SysCon</a:t>
            </a:r>
            <a:r>
              <a:rPr lang="en-US" sz="3600" dirty="0"/>
              <a:t> (right)</a:t>
            </a:r>
          </a:p>
        </p:txBody>
      </p:sp>
      <p:sp>
        <p:nvSpPr>
          <p:cNvPr id="72" name="TextBox 71"/>
          <p:cNvSpPr txBox="1"/>
          <p:nvPr/>
        </p:nvSpPr>
        <p:spPr>
          <a:xfrm>
            <a:off x="30403785" y="20455115"/>
            <a:ext cx="11807700" cy="9679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p>
            <a:pPr algn="ctr"/>
            <a:r>
              <a:rPr lang="en-US" sz="3600" dirty="0"/>
              <a:t>Graph showing SOMETHING HARDWAREY (left)</a:t>
            </a:r>
          </a:p>
          <a:p>
            <a:pPr algn="ctr"/>
            <a:r>
              <a:rPr lang="en-US" sz="3600" dirty="0"/>
              <a:t>Picture of MEMBERS OF TEAM performing a 10km communications test (right)</a:t>
            </a:r>
          </a:p>
        </p:txBody>
      </p:sp>
      <p:sp>
        <p:nvSpPr>
          <p:cNvPr id="74" name="TextBox 73"/>
          <p:cNvSpPr txBox="1"/>
          <p:nvPr/>
        </p:nvSpPr>
        <p:spPr>
          <a:xfrm>
            <a:off x="47531219" y="12564335"/>
            <a:ext cx="3278696" cy="177159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oAutofit/>
          </a:bodyPr>
          <a:lstStyle>
            <a:defPPr>
              <a:defRPr lang="en-US"/>
            </a:defPPr>
            <a:lvl1pPr>
              <a:spcBef>
                <a:spcPts val="1500"/>
              </a:spcBef>
              <a:defRPr sz="36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algn="ctr"/>
            <a:r>
              <a:rPr lang="en-US" dirty="0"/>
              <a:t>Jake Heath working on an LGR module</a:t>
            </a:r>
          </a:p>
        </p:txBody>
      </p:sp>
      <p:sp>
        <p:nvSpPr>
          <p:cNvPr id="75" name="Rectangle 74"/>
          <p:cNvSpPr/>
          <p:nvPr/>
        </p:nvSpPr>
        <p:spPr>
          <a:xfrm>
            <a:off x="4267200" y="20241227"/>
            <a:ext cx="1676400" cy="3609373"/>
          </a:xfrm>
          <a:prstGeom prst="rect">
            <a:avLst/>
          </a:prstGeom>
          <a:noFill/>
          <a:ln w="76200">
            <a:solidFill>
              <a:srgbClr val="A33F1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1878</TotalTime>
  <Words>239</Words>
  <Application>Microsoft Office PowerPoint</Application>
  <PresentationFormat>Custom</PresentationFormat>
  <Paragraphs>30</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Portland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michael</cp:lastModifiedBy>
  <cp:revision>115</cp:revision>
  <dcterms:created xsi:type="dcterms:W3CDTF">2008-12-19T19:08:39Z</dcterms:created>
  <dcterms:modified xsi:type="dcterms:W3CDTF">2016-05-25T01:07:28Z</dcterms:modified>
</cp:coreProperties>
</file>

<file path=docProps/thumbnail.jpeg>
</file>